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4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ttrice\Dropbox\Michela\Edisu\Sito%20Castiglione\6.%20Studiare%20in%20Collegio\Copia%20di%20Partecipanti-Tutorato-Reichensperg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ttrice\Dropbox\Michela\Edisu\Copia%20di%20NEO%20ALUNNE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ttrice\Dropbox\Michela\Edisu\Copia%20di%20NEO%20ALUNNE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ttrice\Dropbox\Michela\Edisu\Copia%20di%20NEO%20ALUNNE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it-IT">
                <a:solidFill>
                  <a:schemeClr val="bg1"/>
                </a:solidFill>
              </a:rPr>
              <a:t>Tutorato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Presenza_2!$H$20</c:f>
              <c:strCache>
                <c:ptCount val="1"/>
                <c:pt idx="0">
                  <c:v>N°ore tutorato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Presenza_2!$I$19:$M$19</c:f>
              <c:strCache>
                <c:ptCount val="5"/>
                <c:pt idx="0">
                  <c:v>Analisi I</c:v>
                </c:pt>
                <c:pt idx="1">
                  <c:v>Genetica</c:v>
                </c:pt>
                <c:pt idx="2">
                  <c:v>Biochimica</c:v>
                </c:pt>
                <c:pt idx="3">
                  <c:v>Applied English</c:v>
                </c:pt>
                <c:pt idx="4">
                  <c:v>Management</c:v>
                </c:pt>
              </c:strCache>
            </c:strRef>
          </c:cat>
          <c:val>
            <c:numRef>
              <c:f>Presenza_2!$I$20:$M$20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10</c:v>
                </c:pt>
                <c:pt idx="3">
                  <c:v>36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Presenza_2!$H$21</c:f>
              <c:strCache>
                <c:ptCount val="1"/>
                <c:pt idx="0">
                  <c:v>N° medio partecipanti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Presenza_2!$I$19:$M$19</c:f>
              <c:strCache>
                <c:ptCount val="5"/>
                <c:pt idx="0">
                  <c:v>Analisi I</c:v>
                </c:pt>
                <c:pt idx="1">
                  <c:v>Genetica</c:v>
                </c:pt>
                <c:pt idx="2">
                  <c:v>Biochimica</c:v>
                </c:pt>
                <c:pt idx="3">
                  <c:v>Applied English</c:v>
                </c:pt>
                <c:pt idx="4">
                  <c:v>Management</c:v>
                </c:pt>
              </c:strCache>
            </c:strRef>
          </c:cat>
          <c:val>
            <c:numRef>
              <c:f>Presenza_2!$I$21:$M$21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Presenza_2!$H$22</c:f>
              <c:strCache>
                <c:ptCount val="1"/>
                <c:pt idx="0">
                  <c:v>N° studenti non collegiali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Presenza_2!$I$19:$M$19</c:f>
              <c:strCache>
                <c:ptCount val="5"/>
                <c:pt idx="0">
                  <c:v>Analisi I</c:v>
                </c:pt>
                <c:pt idx="1">
                  <c:v>Genetica</c:v>
                </c:pt>
                <c:pt idx="2">
                  <c:v>Biochimica</c:v>
                </c:pt>
                <c:pt idx="3">
                  <c:v>Applied English</c:v>
                </c:pt>
                <c:pt idx="4">
                  <c:v>Management</c:v>
                </c:pt>
              </c:strCache>
            </c:strRef>
          </c:cat>
          <c:val>
            <c:numRef>
              <c:f>Presenza_2!$I$22:$M$22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overlap val="-25"/>
        <c:axId val="101415168"/>
        <c:axId val="101978112"/>
      </c:barChart>
      <c:catAx>
        <c:axId val="101415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01978112"/>
        <c:crosses val="autoZero"/>
        <c:auto val="1"/>
        <c:lblAlgn val="ctr"/>
        <c:lblOffset val="100"/>
      </c:catAx>
      <c:valAx>
        <c:axId val="101978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14151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it-IT"/>
        </a:p>
      </c:txPr>
    </c:legend>
    <c:plotVisOnly val="1"/>
  </c:chart>
  <c:spPr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Corso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sz="2800" dirty="0" err="1"/>
              <a:t>Laurea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Foglio1!$C$48:$C$52</c:f>
              <c:strCache>
                <c:ptCount val="5"/>
                <c:pt idx="0">
                  <c:v>Ingegneria</c:v>
                </c:pt>
                <c:pt idx="1">
                  <c:v>Scienze "dure"</c:v>
                </c:pt>
                <c:pt idx="2">
                  <c:v>Scienze sociali</c:v>
                </c:pt>
                <c:pt idx="3">
                  <c:v>Studi Umanistici</c:v>
                </c:pt>
                <c:pt idx="4">
                  <c:v>Medicina</c:v>
                </c:pt>
              </c:strCache>
            </c:strRef>
          </c:cat>
          <c:val>
            <c:numRef>
              <c:f>Foglio1!$D$48:$D$52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10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 b="1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title>
      <c:tx>
        <c:rich>
          <a:bodyPr/>
          <a:lstStyle/>
          <a:p>
            <a:pPr>
              <a:defRPr/>
            </a:pPr>
            <a:r>
              <a:rPr lang="it-IT" dirty="0"/>
              <a:t>Nazionalità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CatName val="1"/>
            <c:showPercent val="1"/>
            <c:showLeaderLines val="1"/>
          </c:dLbls>
          <c:cat>
            <c:strRef>
              <c:f>Foglio1!$C$69:$C$70</c:f>
              <c:strCache>
                <c:ptCount val="2"/>
                <c:pt idx="0">
                  <c:v>Italiana</c:v>
                </c:pt>
                <c:pt idx="1">
                  <c:v>Straniera</c:v>
                </c:pt>
              </c:strCache>
            </c:strRef>
          </c:cat>
          <c:val>
            <c:numRef>
              <c:f>Foglio1!$D$69:$D$70</c:f>
              <c:numCache>
                <c:formatCode>General</c:formatCode>
                <c:ptCount val="2"/>
                <c:pt idx="0">
                  <c:v>34</c:v>
                </c:pt>
                <c:pt idx="1">
                  <c:v>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400" b="1">
          <a:solidFill>
            <a:schemeClr val="tx1"/>
          </a:solidFill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title>
      <c:tx>
        <c:rich>
          <a:bodyPr/>
          <a:lstStyle/>
          <a:p>
            <a:pPr>
              <a:defRPr/>
            </a:pPr>
            <a:r>
              <a:rPr lang="it-IT"/>
              <a:t>Provenienza geografica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Foglio1!$C$84:$C$87</c:f>
              <c:strCache>
                <c:ptCount val="4"/>
                <c:pt idx="0">
                  <c:v>Nord Italia</c:v>
                </c:pt>
                <c:pt idx="1">
                  <c:v>Centro-Sud Italia</c:v>
                </c:pt>
                <c:pt idx="2">
                  <c:v>Altri Paesi europei</c:v>
                </c:pt>
                <c:pt idx="3">
                  <c:v>Altri Paesi non europei</c:v>
                </c:pt>
              </c:strCache>
            </c:strRef>
          </c:cat>
          <c:val>
            <c:numRef>
              <c:f>Foglio1!$D$84:$D$87</c:f>
              <c:numCache>
                <c:formatCode>0%</c:formatCode>
                <c:ptCount val="4"/>
                <c:pt idx="0">
                  <c:v>0.64705882352941202</c:v>
                </c:pt>
                <c:pt idx="1">
                  <c:v>0.17647058823529416</c:v>
                </c:pt>
                <c:pt idx="2">
                  <c:v>0.13725490196078433</c:v>
                </c:pt>
                <c:pt idx="3">
                  <c:v>3.9215686274509803E-2</c:v>
                </c:pt>
              </c:numCache>
            </c:numRef>
          </c:val>
        </c:ser>
        <c:dLbls>
          <c:showVal val="1"/>
        </c:dLbls>
        <c:overlap val="-25"/>
        <c:axId val="53954432"/>
        <c:axId val="53955968"/>
      </c:barChart>
      <c:catAx>
        <c:axId val="53954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53955968"/>
        <c:crosses val="autoZero"/>
        <c:auto val="1"/>
        <c:lblAlgn val="ctr"/>
        <c:lblOffset val="100"/>
      </c:catAx>
      <c:valAx>
        <c:axId val="539559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53954432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it-IT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5844-BA92-4302-A4A0-62A251638F54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0C69-9554-4013-9B6C-55196FF36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828600" y="-630832"/>
            <a:ext cx="11262502" cy="748883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Welcome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Day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b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</a:b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a.a.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2017-18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7520880" cy="122413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Bradley Hand ITC" pitchFamily="66" charset="0"/>
              </a:rPr>
              <a:t>Rettrice 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Bradley Hand ITC" pitchFamily="66" charset="0"/>
              </a:rPr>
              <a:t>Prof. Michela </a:t>
            </a:r>
            <a:r>
              <a:rPr lang="it-IT" b="1" dirty="0" err="1" smtClean="0">
                <a:solidFill>
                  <a:schemeClr val="tx1"/>
                </a:solidFill>
                <a:latin typeface="Bradley Hand ITC" pitchFamily="66" charset="0"/>
              </a:rPr>
              <a:t>Magliacani</a:t>
            </a:r>
            <a:endParaRPr lang="it-IT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 numeri delle neo-alunne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-1476672" y="908720"/>
          <a:ext cx="65882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788024" y="908720"/>
          <a:ext cx="4788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3023320" y="3717032"/>
          <a:ext cx="61206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In programma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11" name="Immagine 10" descr="C:\Users\rettrice\Desktop\Studium Collegio C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1872275" cy="26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C:\Users\rettrice\Desktop\Locandina Creative Lab Fundraising 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18722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C:\Users\rettrice\AppData\Local\Temp\1000 Diego Ravenna _R5D5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706" y="3861048"/>
            <a:ext cx="4324350" cy="28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5004048" y="37890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 smtClean="0"/>
              <a:t>25 novembre 2017</a:t>
            </a:r>
          </a:p>
          <a:p>
            <a:r>
              <a:rPr lang="it-IT" sz="2400" b="1" dirty="0" smtClean="0"/>
              <a:t>Ore 16,30 Sala Camino</a:t>
            </a:r>
            <a:endParaRPr lang="it-IT" b="1" dirty="0" smtClean="0"/>
          </a:p>
          <a:p>
            <a:r>
              <a:rPr lang="it-IT" sz="2000" b="1" dirty="0" smtClean="0"/>
              <a:t>"E </a:t>
            </a:r>
            <a:r>
              <a:rPr lang="it-IT" sz="2000" b="1" dirty="0" err="1" smtClean="0"/>
              <a:t>ri</a:t>
            </a:r>
            <a:r>
              <a:rPr lang="it-IT" sz="2000" b="1" dirty="0" smtClean="0"/>
              <a:t> uscimmo a </a:t>
            </a:r>
            <a:r>
              <a:rPr lang="it-IT" sz="2000" b="1" dirty="0" err="1" smtClean="0"/>
              <a:t>ri</a:t>
            </a:r>
            <a:r>
              <a:rPr lang="it-IT" sz="2000" b="1" dirty="0" smtClean="0"/>
              <a:t> vedere le stelle"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</a:t>
            </a:r>
            <a:r>
              <a:rPr lang="it-IT" b="1" i="1" dirty="0" smtClean="0"/>
              <a:t>non perdere l'amore dopo la violenza</a:t>
            </a: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4932040" y="1484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i="1" dirty="0" smtClean="0"/>
              <a:t>In corso</a:t>
            </a:r>
            <a:endParaRPr lang="it-IT" i="1" dirty="0" smtClean="0"/>
          </a:p>
          <a:p>
            <a:r>
              <a:rPr lang="it-IT" i="1" dirty="0" smtClean="0"/>
              <a:t/>
            </a:r>
            <a:br>
              <a:rPr lang="it-IT" i="1" dirty="0" smtClean="0"/>
            </a:b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In programma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-324544" y="1196752"/>
            <a:ext cx="8995510" cy="1440160"/>
            <a:chOff x="-324544" y="1196752"/>
            <a:chExt cx="8995510" cy="1440160"/>
          </a:xfrm>
        </p:grpSpPr>
        <p:sp>
          <p:nvSpPr>
            <p:cNvPr id="9" name="Rettangolo 8"/>
            <p:cNvSpPr/>
            <p:nvPr/>
          </p:nvSpPr>
          <p:spPr>
            <a:xfrm>
              <a:off x="1907704" y="1196752"/>
              <a:ext cx="67632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smtClean="0"/>
                <a:t>5 dicembre, ore 18</a:t>
              </a:r>
            </a:p>
            <a:p>
              <a:r>
                <a:rPr lang="it-IT" sz="2400" b="1" i="1" dirty="0" smtClean="0"/>
                <a:t>Novecento. Il secolo breve come secolo dell'estremo</a:t>
              </a:r>
            </a:p>
            <a:p>
              <a:r>
                <a:rPr lang="it-IT" sz="2000" dirty="0" smtClean="0"/>
                <a:t>A cura di Antonio Sacchi</a:t>
              </a:r>
              <a:endParaRPr lang="it-IT" sz="2000" dirty="0"/>
            </a:p>
          </p:txBody>
        </p:sp>
        <p:pic>
          <p:nvPicPr>
            <p:cNvPr id="10" name="Picture 4" descr="http://www.collegiocastiglionibrugnatelli.it/wp-content/uploads/2015/11/studium-300x1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4544" y="1268760"/>
              <a:ext cx="2280251" cy="1368152"/>
            </a:xfrm>
            <a:prstGeom prst="rect">
              <a:avLst/>
            </a:prstGeom>
            <a:noFill/>
          </p:spPr>
        </p:pic>
      </p:grpSp>
      <p:grpSp>
        <p:nvGrpSpPr>
          <p:cNvPr id="23" name="Gruppo 22"/>
          <p:cNvGrpSpPr/>
          <p:nvPr/>
        </p:nvGrpSpPr>
        <p:grpSpPr>
          <a:xfrm>
            <a:off x="-396552" y="2708920"/>
            <a:ext cx="9937104" cy="2000548"/>
            <a:chOff x="-396552" y="2708920"/>
            <a:chExt cx="9937104" cy="2000548"/>
          </a:xfrm>
        </p:grpSpPr>
        <p:pic>
          <p:nvPicPr>
            <p:cNvPr id="16" name="Picture 4" descr="http://www.collegiocastiglionibrugnatelli.it/wp-content/uploads/2015/11/studium-300x1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6552" y="2852936"/>
              <a:ext cx="2280251" cy="1368152"/>
            </a:xfrm>
            <a:prstGeom prst="rect">
              <a:avLst/>
            </a:prstGeom>
            <a:noFill/>
          </p:spPr>
        </p:pic>
        <p:sp>
          <p:nvSpPr>
            <p:cNvPr id="17" name="Rettangolo 16"/>
            <p:cNvSpPr/>
            <p:nvPr/>
          </p:nvSpPr>
          <p:spPr>
            <a:xfrm>
              <a:off x="1907704" y="2708920"/>
              <a:ext cx="7632848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b="1" dirty="0" smtClean="0"/>
                <a:t>12 dicembre, ore 18</a:t>
              </a:r>
            </a:p>
            <a:p>
              <a:r>
                <a:rPr lang="it-IT" sz="2800" b="1" i="1" dirty="0" smtClean="0"/>
                <a:t>Festa degli auguri </a:t>
              </a:r>
            </a:p>
            <a:p>
              <a:r>
                <a:rPr lang="it-IT" sz="2000" i="1" dirty="0" smtClean="0"/>
                <a:t>Presentazione del libro “</a:t>
              </a:r>
              <a:r>
                <a:rPr lang="it-IT" sz="2000" dirty="0" smtClean="0"/>
                <a:t>Quando la musica supera i confini”</a:t>
              </a:r>
              <a:r>
                <a:rPr lang="it-IT" sz="2000" i="1" dirty="0" smtClean="0"/>
                <a:t>della Prof. </a:t>
              </a:r>
              <a:r>
                <a:rPr lang="it-IT" sz="2000" dirty="0" smtClean="0"/>
                <a:t>Anna Maria </a:t>
              </a:r>
              <a:r>
                <a:rPr lang="it-IT" sz="2000" dirty="0" err="1" smtClean="0"/>
                <a:t>Bordin</a:t>
              </a:r>
              <a:r>
                <a:rPr lang="it-IT" sz="2000" dirty="0" smtClean="0"/>
                <a:t>, pianista e Direttrice del Conservatorio di Genova </a:t>
              </a:r>
              <a:r>
                <a:rPr lang="it-IT" sz="2800" i="1" dirty="0" smtClean="0"/>
                <a:t/>
              </a:r>
              <a:br>
                <a:rPr lang="it-IT" sz="2800" i="1" dirty="0" smtClean="0"/>
              </a:br>
              <a:endParaRPr lang="it-IT" sz="2800" dirty="0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-540568" y="4725144"/>
            <a:ext cx="9684568" cy="2492990"/>
            <a:chOff x="-540568" y="4725144"/>
            <a:chExt cx="9684568" cy="249299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770" t="64846" r="78561" b="20515"/>
            <a:stretch>
              <a:fillRect/>
            </a:stretch>
          </p:blipFill>
          <p:spPr bwMode="auto">
            <a:xfrm>
              <a:off x="-540568" y="4869160"/>
              <a:ext cx="2340768" cy="1260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CasellaDiTesto 20"/>
            <p:cNvSpPr txBox="1"/>
            <p:nvPr/>
          </p:nvSpPr>
          <p:spPr>
            <a:xfrm>
              <a:off x="1835696" y="4725144"/>
              <a:ext cx="730830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i="1" dirty="0" smtClean="0"/>
                <a:t>"Mi so difendere. Arti marziali per la donna“</a:t>
              </a:r>
            </a:p>
            <a:p>
              <a:r>
                <a:rPr lang="it-IT" sz="2000" dirty="0" err="1" smtClean="0"/>
                <a:t>M°</a:t>
              </a:r>
              <a:r>
                <a:rPr lang="it-IT" sz="2000" dirty="0" smtClean="0"/>
                <a:t> Maria Grazia Toso, Insegnante di Discipline Orientali. Cintura nera terzo grado di </a:t>
              </a:r>
              <a:r>
                <a:rPr lang="it-IT" sz="2000" dirty="0" err="1" smtClean="0"/>
                <a:t>Kung</a:t>
              </a:r>
              <a:r>
                <a:rPr lang="it-IT" sz="2000" dirty="0" smtClean="0"/>
                <a:t> Fu </a:t>
              </a:r>
              <a:r>
                <a:rPr lang="it-IT" sz="2000" dirty="0" err="1" smtClean="0"/>
                <a:t>Wu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Shu</a:t>
              </a:r>
              <a:r>
                <a:rPr lang="it-IT" sz="2000" dirty="0" smtClean="0"/>
                <a:t> e Tecnico Nazionale. </a:t>
              </a:r>
            </a:p>
            <a:p>
              <a:r>
                <a:rPr lang="it-IT" sz="2000" dirty="0" smtClean="0"/>
                <a:t>Dottor Francesco Costantino, Psicoanalista, Presidente della Fondazione Costantino Onlus.</a:t>
              </a:r>
            </a:p>
            <a:p>
              <a:endParaRPr lang="it-IT" sz="2400" i="1" dirty="0" smtClean="0"/>
            </a:p>
            <a:p>
              <a:endParaRPr lang="it-IT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2920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Un augurio “</a:t>
            </a: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speciale</a:t>
            </a: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”</a:t>
            </a: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39752" y="548680"/>
            <a:ext cx="593136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Non aspettare di finire l’università,</a:t>
            </a:r>
            <a:br>
              <a:rPr lang="it-IT" i="1" dirty="0" smtClean="0"/>
            </a:br>
            <a:r>
              <a:rPr lang="it-IT" i="1" dirty="0" smtClean="0"/>
              <a:t>di innamorarti,</a:t>
            </a:r>
            <a:br>
              <a:rPr lang="it-IT" i="1" dirty="0" smtClean="0"/>
            </a:br>
            <a:r>
              <a:rPr lang="it-IT" i="1" dirty="0" smtClean="0"/>
              <a:t>di trovare lavoro, di sposarti,di avere figli, di vederli sistemati,</a:t>
            </a:r>
            <a:br>
              <a:rPr lang="it-IT" i="1" dirty="0" smtClean="0"/>
            </a:br>
            <a:r>
              <a:rPr lang="it-IT" i="1" dirty="0" smtClean="0"/>
              <a:t>di perdere quei dieci chili,</a:t>
            </a:r>
            <a:br>
              <a:rPr lang="it-IT" i="1" dirty="0" smtClean="0"/>
            </a:br>
            <a:r>
              <a:rPr lang="it-IT" i="1" dirty="0" smtClean="0"/>
              <a:t>che arrivi il venerdì sera o la domenica mattina,</a:t>
            </a:r>
            <a:br>
              <a:rPr lang="it-IT" i="1" dirty="0" smtClean="0"/>
            </a:br>
            <a:r>
              <a:rPr lang="it-IT" i="1" dirty="0" smtClean="0"/>
              <a:t>la primavera,l’estate, l’autunno o l’inverno.</a:t>
            </a:r>
            <a:br>
              <a:rPr lang="it-IT" i="1" dirty="0" smtClean="0"/>
            </a:br>
            <a:r>
              <a:rPr lang="it-IT" i="1" dirty="0" smtClean="0"/>
              <a:t>Non c’è momento migliore di questo per essere felice.</a:t>
            </a:r>
            <a:br>
              <a:rPr lang="it-IT" i="1" dirty="0" smtClean="0"/>
            </a:br>
            <a:r>
              <a:rPr lang="it-IT" i="1" dirty="0" smtClean="0"/>
              <a:t>La felicità è un percorso, non una destinazione. </a:t>
            </a:r>
            <a:br>
              <a:rPr lang="it-IT" i="1" dirty="0" smtClean="0"/>
            </a:br>
            <a:r>
              <a:rPr lang="it-IT" i="1" dirty="0" smtClean="0"/>
              <a:t>Lavora come se non avessi bisogno di denaro,</a:t>
            </a:r>
            <a:br>
              <a:rPr lang="it-IT" i="1" dirty="0" smtClean="0"/>
            </a:br>
            <a:r>
              <a:rPr lang="it-IT" i="1" dirty="0" smtClean="0"/>
              <a:t>ama come se non ti avessero mai ferito </a:t>
            </a:r>
            <a:br>
              <a:rPr lang="it-IT" i="1" dirty="0" smtClean="0"/>
            </a:br>
            <a:r>
              <a:rPr lang="it-IT" i="1" dirty="0" smtClean="0"/>
              <a:t>e balla, come se non ti vedesse nessuno.</a:t>
            </a:r>
            <a:br>
              <a:rPr lang="it-IT" i="1" dirty="0" smtClean="0"/>
            </a:br>
            <a:r>
              <a:rPr lang="it-IT" i="1" dirty="0" smtClean="0"/>
              <a:t>Ricordati che la pelle avvizzisce,</a:t>
            </a:r>
            <a:br>
              <a:rPr lang="it-IT" i="1" dirty="0" smtClean="0"/>
            </a:br>
            <a:r>
              <a:rPr lang="it-IT" i="1" dirty="0" smtClean="0"/>
              <a:t>i capelli diventano bianchi e i giorni diventano anni.</a:t>
            </a:r>
            <a:br>
              <a:rPr lang="it-IT" i="1" dirty="0" smtClean="0"/>
            </a:br>
            <a:r>
              <a:rPr lang="it-IT" i="1" dirty="0" smtClean="0"/>
              <a:t>Ma l’importante non cambia: </a:t>
            </a:r>
            <a:br>
              <a:rPr lang="it-IT" i="1" dirty="0" smtClean="0"/>
            </a:br>
            <a:r>
              <a:rPr lang="it-IT" i="1" dirty="0" smtClean="0"/>
              <a:t>la tua forza e la tua convinzione non hanno età.</a:t>
            </a:r>
            <a:br>
              <a:rPr lang="it-IT" i="1" dirty="0" smtClean="0"/>
            </a:br>
            <a:r>
              <a:rPr lang="it-IT" i="1" dirty="0" smtClean="0"/>
              <a:t>Il tuo spirito è il piumino che tira via qualsiasi ragnatela.</a:t>
            </a:r>
            <a:br>
              <a:rPr lang="it-IT" i="1" dirty="0" smtClean="0"/>
            </a:br>
            <a:r>
              <a:rPr lang="it-IT" i="1" dirty="0" smtClean="0"/>
              <a:t>Dietro ogni traguardo c’è una nuova partenza. </a:t>
            </a:r>
            <a:br>
              <a:rPr lang="it-IT" i="1" dirty="0" smtClean="0"/>
            </a:br>
            <a:r>
              <a:rPr lang="it-IT" i="1" dirty="0" smtClean="0"/>
              <a:t>Dietro ogni risultato c’è un’altra sfida.</a:t>
            </a:r>
            <a:br>
              <a:rPr lang="it-IT" i="1" dirty="0" smtClean="0"/>
            </a:br>
            <a:r>
              <a:rPr lang="it-IT" i="1" dirty="0" smtClean="0"/>
              <a:t>Finché sei vivo, sentiti vivo.</a:t>
            </a:r>
            <a:br>
              <a:rPr lang="it-IT" i="1" dirty="0" smtClean="0"/>
            </a:br>
            <a:r>
              <a:rPr lang="it-IT" i="1" dirty="0" smtClean="0"/>
              <a:t>Vai avanti, anche quando tutti si aspettano che lasci perdere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84281" y="6027003"/>
            <a:ext cx="585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“Pensieri” di </a:t>
            </a:r>
            <a:r>
              <a:rPr lang="it-IT" sz="2400" b="1" dirty="0" smtClean="0"/>
              <a:t> Madre Teresa di Calcutta</a:t>
            </a:r>
            <a:endParaRPr lang="it-IT" sz="2400" dirty="0" smtClean="0"/>
          </a:p>
          <a:p>
            <a:endParaRPr lang="it-IT" sz="2400" dirty="0"/>
          </a:p>
        </p:txBody>
      </p:sp>
      <p:sp>
        <p:nvSpPr>
          <p:cNvPr id="13" name="Rettangolo 12"/>
          <p:cNvSpPr/>
          <p:nvPr/>
        </p:nvSpPr>
        <p:spPr>
          <a:xfrm>
            <a:off x="4716016" y="3933056"/>
            <a:ext cx="2641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Benvenute!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828600" y="-630832"/>
            <a:ext cx="11262502" cy="748883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Agenda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Bradley Hand ITC" pitchFamily="66" charset="0"/>
              </a:rPr>
              <a:t>In passato</a:t>
            </a:r>
          </a:p>
          <a:p>
            <a:r>
              <a:rPr lang="it-IT" b="1" dirty="0" smtClean="0">
                <a:latin typeface="Bradley Hand ITC" pitchFamily="66" charset="0"/>
              </a:rPr>
              <a:t>Un anno fa</a:t>
            </a:r>
          </a:p>
          <a:p>
            <a:r>
              <a:rPr lang="it-IT" b="1" dirty="0" smtClean="0">
                <a:latin typeface="Bradley Hand ITC" pitchFamily="66" charset="0"/>
              </a:rPr>
              <a:t>I numeri</a:t>
            </a:r>
          </a:p>
          <a:p>
            <a:r>
              <a:rPr lang="it-IT" b="1" dirty="0" smtClean="0">
                <a:latin typeface="Bradley Hand ITC" pitchFamily="66" charset="0"/>
              </a:rPr>
              <a:t>In programma</a:t>
            </a:r>
          </a:p>
          <a:p>
            <a:r>
              <a:rPr lang="it-IT" b="1" dirty="0" smtClean="0">
                <a:latin typeface="Bradley Hand ITC" pitchFamily="66" charset="0"/>
              </a:rPr>
              <a:t>Un augurio “Speciale”</a:t>
            </a:r>
          </a:p>
          <a:p>
            <a:endParaRPr lang="it-IT" b="1" dirty="0" smtClean="0">
              <a:latin typeface="Bradley Hand ITC" pitchFamily="66" charset="0"/>
            </a:endParaRPr>
          </a:p>
          <a:p>
            <a:endParaRPr lang="it-IT" b="1" dirty="0" smtClean="0">
              <a:latin typeface="Bradley Hand ITC" pitchFamily="66" charset="0"/>
            </a:endParaRPr>
          </a:p>
          <a:p>
            <a:endParaRPr lang="it-IT" b="1" dirty="0" smtClean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62272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In passato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932038" y="921494"/>
            <a:ext cx="4211962" cy="4019674"/>
            <a:chOff x="4535486" y="620688"/>
            <a:chExt cx="4608514" cy="4019674"/>
          </a:xfrm>
        </p:grpSpPr>
        <p:pic>
          <p:nvPicPr>
            <p:cNvPr id="4" name="Picture 2" descr="C:\Users\rettrice\Dropbox\Michela\Edisu\Sito Castiglione\1. Storia\Storia - foto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5488" y="620688"/>
              <a:ext cx="4608512" cy="3189867"/>
            </a:xfrm>
            <a:prstGeom prst="rect">
              <a:avLst/>
            </a:prstGeom>
            <a:noFill/>
          </p:spPr>
        </p:pic>
        <p:sp>
          <p:nvSpPr>
            <p:cNvPr id="7" name="Rettangolo 6"/>
            <p:cNvSpPr/>
            <p:nvPr/>
          </p:nvSpPr>
          <p:spPr>
            <a:xfrm>
              <a:off x="4535486" y="3717032"/>
              <a:ext cx="4608513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it-IT" b="1" dirty="0" smtClean="0"/>
                <a:t>Nel 1805 i </a:t>
              </a:r>
              <a:r>
                <a:rPr lang="it-IT" dirty="0" smtClean="0"/>
                <a:t>caseggiati del Collegio con l’annesso giardino furono venduti all’asta ed acquisiti dalla famiglia </a:t>
              </a:r>
              <a:r>
                <a:rPr lang="it-IT" dirty="0" err="1" smtClean="0"/>
                <a:t>Brugnatelli</a:t>
              </a:r>
              <a:r>
                <a:rPr lang="it-IT" dirty="0" smtClean="0"/>
                <a:t>.</a:t>
              </a:r>
              <a:endParaRPr lang="it-IT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07504" y="921494"/>
            <a:ext cx="4752528" cy="4019674"/>
            <a:chOff x="-3780928" y="705470"/>
            <a:chExt cx="4752528" cy="4019674"/>
          </a:xfrm>
        </p:grpSpPr>
        <p:sp>
          <p:nvSpPr>
            <p:cNvPr id="5" name="CasellaDiTesto 4"/>
            <p:cNvSpPr txBox="1"/>
            <p:nvPr/>
          </p:nvSpPr>
          <p:spPr>
            <a:xfrm>
              <a:off x="-3780928" y="3801814"/>
              <a:ext cx="4752528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1429 </a:t>
              </a:r>
            </a:p>
            <a:p>
              <a:r>
                <a:rPr lang="it-IT" dirty="0" smtClean="0"/>
                <a:t>L’Almo Collegio </a:t>
              </a:r>
              <a:r>
                <a:rPr lang="it-IT" dirty="0" err="1" smtClean="0"/>
                <a:t>Castiglioni</a:t>
              </a:r>
              <a:r>
                <a:rPr lang="it-IT" dirty="0" smtClean="0"/>
                <a:t> istituito dal Cardinale Branda </a:t>
              </a:r>
              <a:r>
                <a:rPr lang="it-IT" dirty="0" err="1" smtClean="0"/>
                <a:t>Castiglioni</a:t>
              </a:r>
              <a:r>
                <a:rPr lang="it-IT" dirty="0" smtClean="0"/>
                <a:t>. </a:t>
              </a:r>
              <a:endParaRPr lang="it-IT" dirty="0"/>
            </a:p>
          </p:txBody>
        </p:sp>
        <p:pic>
          <p:nvPicPr>
            <p:cNvPr id="1029" name="Picture 5" descr="C:\Users\rettrice\Dropbox\Michela\Edisu\Sito Castiglione\1. Storia\Storia - foto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780928" y="705470"/>
              <a:ext cx="4711451" cy="3140967"/>
            </a:xfrm>
            <a:prstGeom prst="rect">
              <a:avLst/>
            </a:prstGeom>
            <a:noFill/>
          </p:spPr>
        </p:pic>
      </p:grpSp>
      <p:grpSp>
        <p:nvGrpSpPr>
          <p:cNvPr id="15" name="Gruppo 14"/>
          <p:cNvGrpSpPr/>
          <p:nvPr/>
        </p:nvGrpSpPr>
        <p:grpSpPr>
          <a:xfrm>
            <a:off x="0" y="606078"/>
            <a:ext cx="9144000" cy="6251922"/>
            <a:chOff x="8100392" y="1916832"/>
            <a:chExt cx="9144000" cy="6251922"/>
          </a:xfrm>
        </p:grpSpPr>
        <p:pic>
          <p:nvPicPr>
            <p:cNvPr id="1028" name="Picture 4" descr="C:\Users\rettrice\Dropbox\Michela\Edisu\Sito Castiglione\1. Storia\Storia - foto 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121731" y="1916832"/>
              <a:ext cx="4963437" cy="5442694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8100392" y="7245424"/>
              <a:ext cx="9144000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it-IT" b="1" dirty="0" smtClean="0"/>
                <a:t>1954- </a:t>
              </a:r>
              <a:r>
                <a:rPr lang="it-IT" dirty="0" smtClean="0"/>
                <a:t>Il Comune donò il Collegio </a:t>
              </a:r>
              <a:r>
                <a:rPr lang="it-IT" dirty="0" err="1" smtClean="0"/>
                <a:t>Castiglioni</a:t>
              </a:r>
              <a:r>
                <a:rPr lang="it-IT" dirty="0" smtClean="0"/>
                <a:t> </a:t>
              </a:r>
              <a:r>
                <a:rPr lang="it-IT" dirty="0" err="1" smtClean="0"/>
                <a:t>Brugnatelli</a:t>
              </a:r>
              <a:r>
                <a:rPr lang="it-IT" dirty="0" smtClean="0"/>
                <a:t> all’Università su sollecitazione dell’allora Magnifico Rettore, Prof. Plinio </a:t>
              </a:r>
              <a:r>
                <a:rPr lang="it-IT" dirty="0" err="1" smtClean="0"/>
                <a:t>Fraccaro</a:t>
              </a:r>
              <a:r>
                <a:rPr lang="it-IT" dirty="0" smtClean="0"/>
                <a:t>, il quale istituì il primo Collegio universitario laico femminile d’Italia.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In passato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2050" name="Picture 2" descr="http://www.exalunnecastiglioni.it/images/ricordi_3_20091112_102590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188" y="1979548"/>
            <a:ext cx="2047875" cy="2800351"/>
          </a:xfrm>
          <a:prstGeom prst="rect">
            <a:avLst/>
          </a:prstGeom>
          <a:noFill/>
        </p:spPr>
      </p:pic>
      <p:pic>
        <p:nvPicPr>
          <p:cNvPr id="2052" name="Picture 4" descr="http://www.exalunnecastiglioni.it/images/RETT_tenc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6444" y="1763524"/>
            <a:ext cx="2133600" cy="2971801"/>
          </a:xfrm>
          <a:prstGeom prst="rect">
            <a:avLst/>
          </a:prstGeom>
          <a:noFill/>
        </p:spPr>
      </p:pic>
      <p:pic>
        <p:nvPicPr>
          <p:cNvPr id="2054" name="Picture 6" descr="http://www.exalunnecastiglioni.it/images/RETT_AL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708" y="1763524"/>
            <a:ext cx="2171700" cy="2971801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5928692" y="47878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Dal 1978 al 2015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36204" y="4859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Dal 1954 al 1969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696444" y="4859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Dal 1969 al 1977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Un anno fa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4177" t="18423" r="7178" b="8382"/>
          <a:stretch>
            <a:fillRect/>
          </a:stretch>
        </p:blipFill>
        <p:spPr bwMode="auto">
          <a:xfrm>
            <a:off x="311704" y="1196752"/>
            <a:ext cx="8832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14"/>
          <p:cNvGrpSpPr/>
          <p:nvPr/>
        </p:nvGrpSpPr>
        <p:grpSpPr>
          <a:xfrm>
            <a:off x="539552" y="3649348"/>
            <a:ext cx="8604448" cy="3208652"/>
            <a:chOff x="539552" y="3649348"/>
            <a:chExt cx="8604448" cy="3208652"/>
          </a:xfrm>
        </p:grpSpPr>
        <p:pic>
          <p:nvPicPr>
            <p:cNvPr id="17412" name="Picture 4" descr="http://www.collegiocastiglionibrugnatelli.it/wp-content/uploads/2017/02/associazione-ex-alunne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023" y="3649348"/>
              <a:ext cx="4812977" cy="3208652"/>
            </a:xfrm>
            <a:prstGeom prst="rect">
              <a:avLst/>
            </a:prstGeom>
            <a:noFill/>
          </p:spPr>
        </p:pic>
        <p:sp>
          <p:nvSpPr>
            <p:cNvPr id="14" name="Rettangolo 13"/>
            <p:cNvSpPr/>
            <p:nvPr/>
          </p:nvSpPr>
          <p:spPr>
            <a:xfrm>
              <a:off x="539552" y="6211669"/>
              <a:ext cx="4179349" cy="64633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it-IT" sz="3600" dirty="0" smtClean="0">
                  <a:solidFill>
                    <a:schemeClr val="bg1"/>
                  </a:solidFill>
                  <a:latin typeface="AR BERKLEY" pitchFamily="2" charset="0"/>
                </a:rPr>
                <a:t>Associazione ex alunne</a:t>
              </a:r>
              <a:endParaRPr lang="it-IT" sz="3600" dirty="0">
                <a:solidFill>
                  <a:schemeClr val="bg1"/>
                </a:solidFill>
                <a:latin typeface="AR BERKLEY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Un anno fa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Bradley Hand ITC" pitchFamily="66" charset="0"/>
              </a:rPr>
              <a:t>Studiare in Collegio</a:t>
            </a:r>
          </a:p>
          <a:p>
            <a:endParaRPr lang="it-IT" b="1" dirty="0" smtClean="0">
              <a:latin typeface="Bradley Hand ITC" pitchFamily="66" charset="0"/>
            </a:endParaRPr>
          </a:p>
        </p:txBody>
      </p:sp>
      <p:pic>
        <p:nvPicPr>
          <p:cNvPr id="18436" name="Picture 4" descr="http://www.collegiocastiglionibrugnatelli.it/wp-content/uploads/2015/11/studium-300x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2280251" cy="1368152"/>
          </a:xfrm>
          <a:prstGeom prst="rect">
            <a:avLst/>
          </a:prstGeom>
          <a:noFill/>
        </p:spPr>
      </p:pic>
      <p:graphicFrame>
        <p:nvGraphicFramePr>
          <p:cNvPr id="9" name="Grafico 8"/>
          <p:cNvGraphicFramePr/>
          <p:nvPr/>
        </p:nvGraphicFramePr>
        <p:xfrm>
          <a:off x="899592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177" t="36199" r="33938"/>
          <a:stretch>
            <a:fillRect/>
          </a:stretch>
        </p:blipFill>
        <p:spPr bwMode="auto">
          <a:xfrm>
            <a:off x="323528" y="2348880"/>
            <a:ext cx="82028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 l="6484" t="28880" r="47818" b="11519"/>
          <a:stretch>
            <a:fillRect/>
          </a:stretch>
        </p:blipFill>
        <p:spPr bwMode="auto">
          <a:xfrm>
            <a:off x="2633976" y="2276872"/>
            <a:ext cx="651002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Un anno fa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919261"/>
            <a:ext cx="8229600" cy="4525963"/>
          </a:xfrm>
        </p:spPr>
        <p:txBody>
          <a:bodyPr/>
          <a:lstStyle/>
          <a:p>
            <a:r>
              <a:rPr lang="it-IT" b="1" dirty="0" smtClean="0">
                <a:latin typeface="Bradley Hand ITC" pitchFamily="66" charset="0"/>
              </a:rPr>
              <a:t>Vivere in Collegio</a:t>
            </a:r>
          </a:p>
          <a:p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79512" y="1844824"/>
            <a:ext cx="7416824" cy="3672408"/>
            <a:chOff x="179512" y="1844824"/>
            <a:chExt cx="7416824" cy="3672408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78" t="58573" r="36813"/>
            <a:stretch>
              <a:fillRect/>
            </a:stretch>
          </p:blipFill>
          <p:spPr bwMode="auto">
            <a:xfrm>
              <a:off x="179512" y="1844824"/>
              <a:ext cx="7416824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356" t="39336" r="62487" b="48116"/>
            <a:stretch>
              <a:fillRect/>
            </a:stretch>
          </p:blipFill>
          <p:spPr bwMode="auto">
            <a:xfrm>
              <a:off x="215516" y="4797152"/>
              <a:ext cx="34203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 l="5995" t="17586" r="35332"/>
          <a:stretch>
            <a:fillRect/>
          </a:stretch>
        </p:blipFill>
        <p:spPr bwMode="auto">
          <a:xfrm>
            <a:off x="1763688" y="1340768"/>
            <a:ext cx="708992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Un anno fa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02840" y="980728"/>
            <a:ext cx="8229600" cy="4525963"/>
          </a:xfrm>
        </p:spPr>
        <p:txBody>
          <a:bodyPr/>
          <a:lstStyle/>
          <a:p>
            <a:r>
              <a:rPr lang="it-IT" b="1" dirty="0" smtClean="0">
                <a:latin typeface="Bradley Hand ITC" pitchFamily="66" charset="0"/>
              </a:rPr>
              <a:t>Esperienze</a:t>
            </a:r>
          </a:p>
          <a:p>
            <a:pPr>
              <a:buNone/>
            </a:pPr>
            <a:r>
              <a:rPr lang="it-IT" b="1" dirty="0" smtClean="0">
                <a:latin typeface="Bradley Hand ITC" pitchFamily="66" charset="0"/>
              </a:rPr>
              <a:t> collegiali</a:t>
            </a:r>
          </a:p>
          <a:p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2411760" y="1052736"/>
            <a:ext cx="2232248" cy="5301208"/>
            <a:chOff x="10908704" y="-3816424"/>
            <a:chExt cx="3168352" cy="7101408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866" t="36406" r="75952" b="8175"/>
            <a:stretch>
              <a:fillRect/>
            </a:stretch>
          </p:blipFill>
          <p:spPr bwMode="auto">
            <a:xfrm>
              <a:off x="11196736" y="-3816424"/>
              <a:ext cx="2448272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5430" t="17586" r="64018" b="32224"/>
            <a:stretch>
              <a:fillRect/>
            </a:stretch>
          </p:blipFill>
          <p:spPr bwMode="auto">
            <a:xfrm>
              <a:off x="10908704" y="476672"/>
              <a:ext cx="3168352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 l="3738" t="19677" r="77644" b="17586"/>
          <a:stretch>
            <a:fillRect/>
          </a:stretch>
        </p:blipFill>
        <p:spPr bwMode="auto">
          <a:xfrm>
            <a:off x="4932040" y="980728"/>
            <a:ext cx="23762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 l="4302" t="20722" r="31382"/>
          <a:stretch>
            <a:fillRect/>
          </a:stretch>
        </p:blipFill>
        <p:spPr bwMode="auto">
          <a:xfrm>
            <a:off x="2267744" y="836712"/>
            <a:ext cx="8208912" cy="54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 l="5430" t="40589" r="36460" b="12357"/>
          <a:stretch>
            <a:fillRect/>
          </a:stretch>
        </p:blipFill>
        <p:spPr bwMode="auto">
          <a:xfrm>
            <a:off x="539552" y="3617640"/>
            <a:ext cx="74168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 cstate="print"/>
          <a:srcRect l="22919" t="14449" r="24048"/>
          <a:stretch>
            <a:fillRect/>
          </a:stretch>
        </p:blipFill>
        <p:spPr bwMode="auto">
          <a:xfrm>
            <a:off x="2483768" y="1052736"/>
            <a:ext cx="666960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a\Dropbox\Michela\Edisu\Presentazione 14.06.2017\foto 10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-721097" y="0"/>
            <a:ext cx="10313789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I numeri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6780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l="2610" t="35361" r="29690" b="29088"/>
          <a:stretch>
            <a:fillRect/>
          </a:stretch>
        </p:blipFill>
        <p:spPr bwMode="auto">
          <a:xfrm>
            <a:off x="503040" y="1052736"/>
            <a:ext cx="86409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274</Words>
  <Application>Microsoft Office PowerPoint</Application>
  <PresentationFormat>Presentazione su schermo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Welcome Day  a.a. 2017-18</vt:lpstr>
      <vt:lpstr>Agenda</vt:lpstr>
      <vt:lpstr>In passato</vt:lpstr>
      <vt:lpstr>In passato</vt:lpstr>
      <vt:lpstr>Un anno fa</vt:lpstr>
      <vt:lpstr>Un anno fa</vt:lpstr>
      <vt:lpstr>Un anno fa</vt:lpstr>
      <vt:lpstr>Un anno fa</vt:lpstr>
      <vt:lpstr>I numeri</vt:lpstr>
      <vt:lpstr>I numeri delle neo-alunne</vt:lpstr>
      <vt:lpstr>In programma</vt:lpstr>
      <vt:lpstr>In programma</vt:lpstr>
      <vt:lpstr>Un augurio “speciale”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Day  a.a. 2017-18</dc:title>
  <dc:creator>michela</dc:creator>
  <cp:lastModifiedBy>rettrice</cp:lastModifiedBy>
  <cp:revision>16</cp:revision>
  <dcterms:created xsi:type="dcterms:W3CDTF">2017-11-08T10:17:41Z</dcterms:created>
  <dcterms:modified xsi:type="dcterms:W3CDTF">2017-11-23T11:03:59Z</dcterms:modified>
</cp:coreProperties>
</file>